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2" r:id="rId2"/>
    <p:sldMasterId id="2147483850" r:id="rId3"/>
    <p:sldMasterId id="2147483936" r:id="rId4"/>
    <p:sldMasterId id="2147483948" r:id="rId5"/>
    <p:sldMasterId id="2147483960" r:id="rId6"/>
    <p:sldMasterId id="2147483978" r:id="rId7"/>
  </p:sldMasterIdLst>
  <p:notesMasterIdLst>
    <p:notesMasterId r:id="rId30"/>
  </p:notesMasterIdLst>
  <p:sldIdLst>
    <p:sldId id="444" r:id="rId8"/>
    <p:sldId id="445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9" r:id="rId26"/>
    <p:sldId id="470" r:id="rId27"/>
    <p:sldId id="471" r:id="rId28"/>
    <p:sldId id="4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A95B0-0E0E-4F91-BDA3-915CA67B80DB}" type="datetimeFigureOut">
              <a:rPr lang="en-IN" smtClean="0"/>
              <a:t>04-04-2020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60A82-7842-433E-A10A-84C11276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28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A8745-C5D3-4362-8484-F00D801EF33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74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 rot="20533676">
            <a:off x="823385" y="3922713"/>
            <a:ext cx="3346449" cy="2527300"/>
            <a:chOff x="494947" y="417279"/>
            <a:chExt cx="2417578" cy="2421351"/>
          </a:xfrm>
        </p:grpSpPr>
        <p:sp>
          <p:nvSpPr>
            <p:cNvPr id="6" name="Freeform 5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0646" y="417140"/>
              <a:ext cx="2321242" cy="2320968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8" name="Picture 11" descr="stickie-shado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56" y="436040"/>
              <a:ext cx="404704" cy="46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stickie-shado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37932" y="2282410"/>
              <a:ext cx="404704" cy="46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3" descr="TitleCa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346">
            <a:off x="3807885" y="2587626"/>
            <a:ext cx="7698316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12192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4453080" y="3015792"/>
            <a:ext cx="6462717" cy="159972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4267332" y="4766919"/>
            <a:ext cx="6448608" cy="1040845"/>
          </a:xfrm>
        </p:spPr>
        <p:txBody>
          <a:bodyPr/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1284817" y="5060950"/>
            <a:ext cx="2624667" cy="534988"/>
          </a:xfrm>
        </p:spPr>
        <p:txBody>
          <a:bodyPr anchor="t"/>
          <a:lstStyle>
            <a:lvl1pPr algn="ctr" defTabSz="685800">
              <a:defRPr sz="1650">
                <a:solidFill>
                  <a:srgbClr val="A63212"/>
                </a:solidFill>
              </a:defRPr>
            </a:lvl1pPr>
          </a:lstStyle>
          <a:p>
            <a:pPr>
              <a:defRPr/>
            </a:pPr>
            <a:fld id="{BCED3E41-E2DE-48B7-AD25-2C05D8372D60}" type="datetime4">
              <a:rPr lang="en-US" smtClean="0"/>
              <a:pPr>
                <a:defRPr/>
              </a:pPr>
              <a:t>April 4, 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863601" y="4135439"/>
            <a:ext cx="2781300" cy="835025"/>
          </a:xfrm>
        </p:spPr>
        <p:txBody>
          <a:bodyPr/>
          <a:lstStyle>
            <a:lvl1pPr algn="l" defTabSz="685800">
              <a:defRPr sz="1200">
                <a:solidFill>
                  <a:srgbClr val="4E66B2">
                    <a:lumMod val="5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2641600" y="5510213"/>
            <a:ext cx="984251" cy="425450"/>
          </a:xfrm>
        </p:spPr>
        <p:txBody>
          <a:bodyPr/>
          <a:lstStyle>
            <a:lvl1pPr algn="r" defTabSz="685800">
              <a:defRPr>
                <a:solidFill>
                  <a:srgbClr val="A63212">
                    <a:lumMod val="75000"/>
                  </a:srgbClr>
                </a:solidFill>
              </a:defRPr>
            </a:lvl1pPr>
          </a:lstStyle>
          <a:p>
            <a:pPr>
              <a:defRPr/>
            </a:pPr>
            <a:fld id="{0B0FD901-873B-4499-AC9E-6C3D9722D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1BDF8ABC-3737-4055-A253-34D308339940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925E0201-DB3F-492C-B0D9-23B0CABCF0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50281"/>
            <a:ext cx="2617760" cy="5469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40" y="838199"/>
            <a:ext cx="7877120" cy="5181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A464AF95-D12F-4B4B-8898-6015F45F94BA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E6B5CD32-0DB5-487E-AB7E-5A93DF9052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0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21A71E2-EA4F-4D3C-81DF-86FB741762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1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D8F1DC6-1DAC-46F7-98C6-46C495D8EF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44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7F1FBC7-6C31-4C7D-9249-6978ECE089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3CB60DD-B5BE-4A7A-B323-1756F697AE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55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236574C-B879-4B08-8E65-71CB566D01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1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7D02B4B-5713-46B1-B1A7-7F96157D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8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AD151B4-A709-4E55-B8C3-812279101B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383F8D5-7A43-419A-B67E-DE681E00DA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3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3E3A47C1-0EDD-4CFE-ABF3-77C07EB71DD0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A08C1F28-53D7-45CB-9985-8BD545A6ED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8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FC2C0AE-8411-4A1F-897B-725BBA1BB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40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C0674D0-94B8-4C5C-8B5F-945335FA81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13F0F65-B60B-4F9D-8A00-206EC4D959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22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1FA0B-C805-4651-A3B3-22B717734FA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46353"/>
      </p:ext>
    </p:extLst>
  </p:cSld>
  <p:clrMapOvr>
    <a:masterClrMapping/>
  </p:clrMapOvr>
  <p:transition>
    <p:strips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484331"/>
      </p:ext>
    </p:extLst>
  </p:cSld>
  <p:clrMapOvr>
    <a:masterClrMapping/>
  </p:clrMapOvr>
  <p:transition>
    <p:strips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9CA574-6EA7-4AE9-B859-5BC5AAF4E9C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160742"/>
      </p:ext>
    </p:extLst>
  </p:cSld>
  <p:clrMapOvr>
    <a:masterClrMapping/>
  </p:clrMapOvr>
  <p:transition>
    <p:strips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447800"/>
            <a:ext cx="5181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97F4B2-C3A2-4E88-8AD8-02FD7155053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46012"/>
      </p:ext>
    </p:extLst>
  </p:cSld>
  <p:clrMapOvr>
    <a:masterClrMapping/>
  </p:clrMapOvr>
  <p:transition>
    <p:strips dir="r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439351-DEA6-478C-871B-51B867EED1C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24545"/>
      </p:ext>
    </p:extLst>
  </p:cSld>
  <p:clrMapOvr>
    <a:masterClrMapping/>
  </p:clrMapOvr>
  <p:transition>
    <p:strips dir="r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ABCAD-2F81-4927-937D-C48404DF051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723955"/>
      </p:ext>
    </p:extLst>
  </p:cSld>
  <p:clrMapOvr>
    <a:masterClrMapping/>
  </p:clrMapOvr>
  <p:transition>
    <p:strips dir="r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1AB611-B0AD-4ACB-8C2C-62AA7A9A9F7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256962"/>
      </p:ext>
    </p:extLst>
  </p:cSld>
  <p:clrMapOvr>
    <a:masterClrMapping/>
  </p:clrMapOvr>
  <p:transition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2" y="1497996"/>
            <a:ext cx="10721919" cy="2097259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1" y="3754405"/>
            <a:ext cx="9956801" cy="1500187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48F78D1B-BB73-41B2-8202-C6678B761557}" type="datetime4">
              <a:rPr lang="en-US" smtClean="0"/>
              <a:pPr>
                <a:defRPr/>
              </a:pPr>
              <a:t>April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C5ECD7CB-1824-4174-9762-422FADD513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BD41F-1801-45A4-AC4F-0E40D35F1A1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34655"/>
      </p:ext>
    </p:extLst>
  </p:cSld>
  <p:clrMapOvr>
    <a:masterClrMapping/>
  </p:clrMapOvr>
  <p:transition>
    <p:strips dir="r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9766C-43BE-46DE-848A-30280ABEF7E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67214"/>
      </p:ext>
    </p:extLst>
  </p:cSld>
  <p:clrMapOvr>
    <a:masterClrMapping/>
  </p:clrMapOvr>
  <p:transition>
    <p:strips dir="r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FBFAEF-6BEC-4D3D-836E-6CB9980B16A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07148"/>
      </p:ext>
    </p:extLst>
  </p:cSld>
  <p:clrMapOvr>
    <a:masterClrMapping/>
  </p:clrMapOvr>
  <p:transition>
    <p:strips dir="r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381000"/>
            <a:ext cx="2641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77216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06947-B96F-4873-83BB-954656B91A11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282533"/>
      </p:ext>
    </p:extLst>
  </p:cSld>
  <p:clrMapOvr>
    <a:masterClrMapping/>
  </p:clrMapOvr>
  <p:transition>
    <p:strips dir="r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6185" y="2684464"/>
            <a:ext cx="11440583" cy="1171575"/>
          </a:xfrm>
          <a:effectLst/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9967" y="3856038"/>
            <a:ext cx="8492067" cy="185896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D96D7C-0C85-44FA-8344-AE408E038DA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8305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AE0B9-4023-4F5A-A082-BA9F39C9101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46121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08B30-40FB-4B6F-B785-AA9E321D831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9488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584" y="1720851"/>
            <a:ext cx="50800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784" y="1720851"/>
            <a:ext cx="50800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071A0-1987-42F4-9B61-E3D1043F29C4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36401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44D78-ABA7-4E25-A391-A1F50435EB48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9774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B6E5EB-7B7C-4888-BA27-D0732F2DF1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9631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21664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2121E7F5-E7E1-4CCE-B82B-10B011229202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02C36533-AAE5-4448-A7D3-E464A82994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89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A3117-F011-4557-9980-A91CB9B793D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2626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3A7B4-2643-4546-A02C-C2381F370B7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82212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F8B19A-2B30-455D-87CE-EFCDB3046908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6D615A-DEDE-4F7D-B5D4-202FFC53270D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7518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1968" y="34925"/>
            <a:ext cx="2681817" cy="636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1" y="34925"/>
            <a:ext cx="7844367" cy="6369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75D6-6514-4786-AD4A-2889E210D36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17389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6185" y="2684464"/>
            <a:ext cx="11440583" cy="1171575"/>
          </a:xfrm>
          <a:effectLst/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9967" y="3856038"/>
            <a:ext cx="8492067" cy="185896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4ED681-D199-413D-A4D9-EA1A360E278E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8756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F4F30-3967-44DC-8557-6824B9BF2B98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39631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708BF-EC7C-4D16-A5DC-D05BF687B1E3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43283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584" y="1720851"/>
            <a:ext cx="50800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784" y="1720851"/>
            <a:ext cx="50800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8949D-AB4C-483B-9E7F-75033C19EE42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19662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F335B-02D2-40C7-9FFC-711755C93688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83100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"/>
          <p:cNvSpPr>
            <a:spLocks/>
          </p:cNvSpPr>
          <p:nvPr/>
        </p:nvSpPr>
        <p:spPr bwMode="auto">
          <a:xfrm rot="20274567">
            <a:off x="5245100" y="4281488"/>
            <a:ext cx="1718733" cy="722312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68580" tIns="34290" rIns="68580" bIns="34290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Freeform 33"/>
          <p:cNvSpPr>
            <a:spLocks/>
          </p:cNvSpPr>
          <p:nvPr/>
        </p:nvSpPr>
        <p:spPr bwMode="auto">
          <a:xfrm rot="9377604">
            <a:off x="5234518" y="3316288"/>
            <a:ext cx="1718733" cy="722312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68580" tIns="34290" rIns="68580" bIns="34290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4" y="2038391"/>
            <a:ext cx="402336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54789" y="2038387"/>
            <a:ext cx="4019611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121664" y="2743199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7059168" y="2743200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502CA251-FF1C-4D5B-AF0C-913050BF6136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91659DF8-07DC-4414-94F7-54D79D62B9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4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2EF85-CBB8-4B2E-905F-81597DC47EA5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5127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FD62-4FD7-4191-A5E7-C8D20C99C3EF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64935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2AB17-2B99-4D98-86C2-888EC8F45C35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5089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5C629-A381-4733-99E0-5F24BF465E18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494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B0A09-582A-4DDD-8FD9-B81026172511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63625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1968" y="34925"/>
            <a:ext cx="2681817" cy="636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1" y="34925"/>
            <a:ext cx="7844367" cy="6369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1FF09-EFFE-4B69-AD8A-83AA7BB76F0F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1952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5B8E4-4513-488E-BEFB-83F6AE76990A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634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DB2AF-A63D-4212-B3FC-60D6C03FDBF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4315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02672-20A2-436F-A932-342F8D69DFB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78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BAD3F-E03B-4313-85F4-B13C2C6ED0DE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22B380D6-CD61-4016-A4C7-8F9BFA1C09D9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9A75C0C0-E419-4D0D-80C7-9A01F7BB6D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105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37A94-9D86-4AB1-8793-B5FE3B98E296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153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905ED-EA5C-4459-9A63-1EF0169DF712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14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5B100E-7B19-4352-92C0-BE18E0EA3BE9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519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BD9C5-C893-49EB-B4B1-FEC565FB60CD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0583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89C85-08A9-4FFA-A69A-21856992F5F4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0732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617AB9-7E31-4BF1-BA89-3347CA867E0F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7826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A947C0-2044-4192-B89A-BC4A09125C3E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693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9A1513-BB46-4795-AD5B-0E5BCCC20B1D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596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35F954-2F9B-4207-8B41-C3246D1CB3EC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5043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0C492D-FB15-4803-9E38-2C87C8D85B65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9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24CB80E3-A071-43C8-B35E-CFDC5996BDE1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BB78D6EE-D552-43F2-AB97-972C7BFAB1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46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66B24-6E87-4FB3-AF45-7352803BE534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283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9F836-A394-4DAD-908C-FF2D06FF8297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804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D04C27-43A7-4359-8180-E0956BB5016B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065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5892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81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3455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9950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44378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4700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35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2" y="1487084"/>
            <a:ext cx="4011084" cy="192133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3" y="835428"/>
            <a:ext cx="6265827" cy="5151526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042" y="3408423"/>
            <a:ext cx="4011084" cy="191909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5BFD12E6-341E-4411-A5DB-739C27769D1D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5E19C685-F4AB-439C-ACED-D9AEC84108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004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18850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709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006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45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t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90500"/>
            <a:ext cx="3708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4669657"/>
            <a:ext cx="10721920" cy="719865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21540000">
            <a:off x="2840736" y="594360"/>
            <a:ext cx="6498336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600" y="5416153"/>
            <a:ext cx="8940800" cy="603126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5EB9666C-C9D5-443A-ACAC-D52FE3AEB962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FB670496-F163-47DD-A8B7-58A8EF480D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Interior-Overlay.png"/>
          <p:cNvPicPr>
            <a:picLocks noChangeAspect="1"/>
          </p:cNvPicPr>
          <p:nvPr/>
        </p:nvPicPr>
        <p:blipFill>
          <a:blip r:embed="rId14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Placeholder 1"/>
          <p:cNvSpPr>
            <a:spLocks noGrp="1"/>
          </p:cNvSpPr>
          <p:nvPr>
            <p:ph type="title"/>
          </p:nvPr>
        </p:nvSpPr>
        <p:spPr bwMode="auto">
          <a:xfrm>
            <a:off x="734485" y="436564"/>
            <a:ext cx="10723033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3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7600" y="2038350"/>
            <a:ext cx="995680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484" y="6148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>
              <a:defRPr/>
            </a:pPr>
            <a:fld id="{EF2C07F5-612C-4F5B-91D8-6EF8DDF33A8E}" type="datetimeFigureOut">
              <a:rPr lang="en-US" smtClean="0"/>
              <a:pPr>
                <a:defRPr/>
              </a:pPr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483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717" y="61483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342900" eaLnBrk="1" fontAlgn="auto" hangingPunct="1">
              <a:spcBef>
                <a:spcPts val="0"/>
              </a:spcBef>
              <a:spcAft>
                <a:spcPts val="0"/>
              </a:spcAft>
              <a:defRPr sz="1050" b="0">
                <a:solidFill>
                  <a:prstClr val="black">
                    <a:lumMod val="50000"/>
                    <a:lumOff val="50000"/>
                  </a:prst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pPr>
              <a:defRPr/>
            </a:pPr>
            <a:fld id="{EEFC2606-8530-47DC-A447-767701FBBC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417513" indent="-171450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615950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822325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1062038" indent="-136525" algn="l" defTabSz="342900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Rage Italic" panose="03070502040507070304" pitchFamily="66" charset="0"/>
        <a:buChar char="0"/>
        <a:defRPr sz="1000" kern="1200">
          <a:solidFill>
            <a:srgbClr val="404040"/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685800" eaLnBrk="1" hangingPunct="1">
              <a:defRPr sz="105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849962-71FE-4799-987C-AF19C5C85C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8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rgbClr val="000099"/>
          </a:solidFill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rgbClr val="009900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rgbClr val="FF0000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FF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566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A909FA-CA88-4B66-B26B-BF8C6BC1C68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8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ransition>
    <p:strips dir="rd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i="1" u="sng" kern="1200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i="1" u="sng">
          <a:solidFill>
            <a:srgbClr val="CC0000"/>
          </a:solidFill>
          <a:effectLst>
            <a:outerShdw blurRad="38100" dist="38100" dir="2700000" algn="tl">
              <a:srgbClr val="000000"/>
            </a:outerShdw>
          </a:effectLst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anose="05000000000000000000" pitchFamily="2" charset="2"/>
        <a:buChar char="¥"/>
        <a:defRPr sz="2400" kern="1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è"/>
        <a:defRPr sz="2200" kern="1200">
          <a:solidFill>
            <a:srgbClr val="990099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u"/>
        <a:defRPr sz="2200" kern="1200">
          <a:solidFill>
            <a:srgbClr val="0066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6633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4925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18900000" algn="ctr" rotWithShape="0">
              <a:srgbClr val="99CCFF"/>
            </a:outerShdw>
          </a:effec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0584" y="1720851"/>
            <a:ext cx="1036320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" y="6610350"/>
            <a:ext cx="1555751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39900" y="6610350"/>
            <a:ext cx="960966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31600" y="6610350"/>
            <a:ext cx="660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C26A6-FCD0-4822-A93C-E01BFA380A3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12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4925"/>
            <a:ext cx="10363200" cy="1143000"/>
          </a:xfrm>
          <a:prstGeom prst="rect">
            <a:avLst/>
          </a:prstGeom>
          <a:noFill/>
          <a:ln>
            <a:noFill/>
          </a:ln>
          <a:effectLst>
            <a:outerShdw dist="17961" dir="18900000" algn="ctr" rotWithShape="0">
              <a:srgbClr val="99CC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80584" y="1720851"/>
            <a:ext cx="1036320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" y="6610350"/>
            <a:ext cx="1555751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latin typeface="Arial" panose="020B0604020202020204" pitchFamily="34" charset="0"/>
                <a:ea typeface="굴림" panose="020B0600000101010101" pitchFamily="34" charset="-12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39900" y="6610350"/>
            <a:ext cx="960966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smtClean="0">
                <a:latin typeface="Arial" panose="020B0604020202020204" pitchFamily="34" charset="0"/>
                <a:ea typeface="굴림" panose="020B0600000101010101" pitchFamily="34" charset="-127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31600" y="6610350"/>
            <a:ext cx="660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latin typeface="Arial" panose="020B0604020202020204" pitchFamily="34" charset="0"/>
                <a:ea typeface="굴림" panose="020B0600000101010101" pitchFamily="34" charset="-127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EE89A-326A-43B8-AC4C-CCDEF1D8501A}" type="slidenum"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34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6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8E63A-C841-465E-9FF1-A1E387E204AA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4/4/2020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6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000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0"/>
            <a:ext cx="11305117" cy="6173788"/>
            <a:chOff x="0" y="0"/>
            <a:chExt cx="5341" cy="3889"/>
          </a:xfrm>
        </p:grpSpPr>
        <p:sp>
          <p:nvSpPr>
            <p:cNvPr id="2" name="Freeform 2"/>
            <p:cNvSpPr>
              <a:spLocks/>
            </p:cNvSpPr>
            <p:nvPr/>
          </p:nvSpPr>
          <p:spPr bwMode="auto">
            <a:xfrm>
              <a:off x="0" y="0"/>
              <a:ext cx="3864" cy="3889"/>
            </a:xfrm>
            <a:custGeom>
              <a:avLst/>
              <a:gdLst>
                <a:gd name="T0" fmla="*/ 3863 w 3864"/>
                <a:gd name="T1" fmla="*/ 3418 h 3889"/>
                <a:gd name="T2" fmla="*/ 457 w 3864"/>
                <a:gd name="T3" fmla="*/ 0 h 3889"/>
                <a:gd name="T4" fmla="*/ 0 w 3864"/>
                <a:gd name="T5" fmla="*/ 0 h 3889"/>
                <a:gd name="T6" fmla="*/ 0 w 3864"/>
                <a:gd name="T7" fmla="*/ 481 h 3889"/>
                <a:gd name="T8" fmla="*/ 3395 w 3864"/>
                <a:gd name="T9" fmla="*/ 3888 h 3889"/>
                <a:gd name="T10" fmla="*/ 3863 w 3864"/>
                <a:gd name="T11" fmla="*/ 3418 h 38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4" h="3889">
                  <a:moveTo>
                    <a:pt x="3863" y="3418"/>
                  </a:moveTo>
                  <a:lnTo>
                    <a:pt x="457" y="0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3395" y="3888"/>
                  </a:lnTo>
                  <a:lnTo>
                    <a:pt x="3863" y="3418"/>
                  </a:lnTo>
                </a:path>
              </a:pathLst>
            </a:custGeom>
            <a:solidFill>
              <a:srgbClr val="264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" name="Freeform 3"/>
            <p:cNvSpPr>
              <a:spLocks/>
            </p:cNvSpPr>
            <p:nvPr/>
          </p:nvSpPr>
          <p:spPr bwMode="auto">
            <a:xfrm>
              <a:off x="860" y="0"/>
              <a:ext cx="3394" cy="3223"/>
            </a:xfrm>
            <a:custGeom>
              <a:avLst/>
              <a:gdLst>
                <a:gd name="T0" fmla="*/ 370 w 3394"/>
                <a:gd name="T1" fmla="*/ 0 h 3223"/>
                <a:gd name="T2" fmla="*/ 3393 w 3394"/>
                <a:gd name="T3" fmla="*/ 3036 h 3223"/>
                <a:gd name="T4" fmla="*/ 3208 w 3394"/>
                <a:gd name="T5" fmla="*/ 3222 h 3223"/>
                <a:gd name="T6" fmla="*/ 0 w 3394"/>
                <a:gd name="T7" fmla="*/ 0 h 3223"/>
                <a:gd name="T8" fmla="*/ 370 w 3394"/>
                <a:gd name="T9" fmla="*/ 0 h 3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94" h="3223">
                  <a:moveTo>
                    <a:pt x="370" y="0"/>
                  </a:moveTo>
                  <a:lnTo>
                    <a:pt x="3393" y="3036"/>
                  </a:lnTo>
                  <a:lnTo>
                    <a:pt x="3208" y="3222"/>
                  </a:lnTo>
                  <a:lnTo>
                    <a:pt x="0" y="0"/>
                  </a:lnTo>
                  <a:lnTo>
                    <a:pt x="370" y="0"/>
                  </a:lnTo>
                </a:path>
              </a:pathLst>
            </a:custGeom>
            <a:solidFill>
              <a:srgbClr val="264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2187" y="0"/>
              <a:ext cx="2859" cy="2556"/>
            </a:xfrm>
            <a:custGeom>
              <a:avLst/>
              <a:gdLst>
                <a:gd name="T0" fmla="*/ 630 w 2859"/>
                <a:gd name="T1" fmla="*/ 0 h 2556"/>
                <a:gd name="T2" fmla="*/ 2858 w 2859"/>
                <a:gd name="T3" fmla="*/ 2238 h 2556"/>
                <a:gd name="T4" fmla="*/ 2543 w 2859"/>
                <a:gd name="T5" fmla="*/ 2555 h 2556"/>
                <a:gd name="T6" fmla="*/ 0 w 2859"/>
                <a:gd name="T7" fmla="*/ 0 h 2556"/>
                <a:gd name="T8" fmla="*/ 630 w 2859"/>
                <a:gd name="T9" fmla="*/ 0 h 25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59" h="2556">
                  <a:moveTo>
                    <a:pt x="630" y="0"/>
                  </a:moveTo>
                  <a:lnTo>
                    <a:pt x="2858" y="2238"/>
                  </a:lnTo>
                  <a:lnTo>
                    <a:pt x="2543" y="2555"/>
                  </a:lnTo>
                  <a:lnTo>
                    <a:pt x="0" y="0"/>
                  </a:lnTo>
                  <a:lnTo>
                    <a:pt x="630" y="0"/>
                  </a:lnTo>
                </a:path>
              </a:pathLst>
            </a:custGeom>
            <a:solidFill>
              <a:srgbClr val="264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034" name="Freeform 5"/>
            <p:cNvSpPr>
              <a:spLocks/>
            </p:cNvSpPr>
            <p:nvPr/>
          </p:nvSpPr>
          <p:spPr bwMode="auto">
            <a:xfrm>
              <a:off x="3055" y="0"/>
              <a:ext cx="2286" cy="2121"/>
            </a:xfrm>
            <a:custGeom>
              <a:avLst/>
              <a:gdLst>
                <a:gd name="T0" fmla="*/ 0 w 2286"/>
                <a:gd name="T1" fmla="*/ 0 h 2121"/>
                <a:gd name="T2" fmla="*/ 2111 w 2286"/>
                <a:gd name="T3" fmla="*/ 2120 h 2121"/>
                <a:gd name="T4" fmla="*/ 2285 w 2286"/>
                <a:gd name="T5" fmla="*/ 1945 h 2121"/>
                <a:gd name="T6" fmla="*/ 348 w 2286"/>
                <a:gd name="T7" fmla="*/ 0 h 2121"/>
                <a:gd name="T8" fmla="*/ 0 w 2286"/>
                <a:gd name="T9" fmla="*/ 0 h 2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86" h="2121">
                  <a:moveTo>
                    <a:pt x="0" y="0"/>
                  </a:moveTo>
                  <a:lnTo>
                    <a:pt x="2111" y="2120"/>
                  </a:lnTo>
                  <a:lnTo>
                    <a:pt x="2285" y="1945"/>
                  </a:lnTo>
                  <a:lnTo>
                    <a:pt x="348" y="0"/>
                  </a:lnTo>
                  <a:lnTo>
                    <a:pt x="0" y="0"/>
                  </a:lnTo>
                </a:path>
              </a:pathLst>
            </a:custGeom>
            <a:solidFill>
              <a:srgbClr val="264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363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8288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65101" y="6509032"/>
            <a:ext cx="3920113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 </a:t>
            </a: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Negnevitsky, Pearson Education, 2002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11635767" y="6524420"/>
            <a:ext cx="391134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4FD47-3CF8-4FB7-90BA-41F9B919DB5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866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defRPr/>
            </a:pPr>
            <a:r>
              <a:rPr lang="en-US" sz="2400" b="1" i="0" dirty="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+mn-cs"/>
              </a:rPr>
              <a:t>KOHONEN SELF ORGANIZING MAPS</a:t>
            </a:r>
            <a:br>
              <a:rPr lang="en-US" sz="2400" b="1" i="0" dirty="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2400" b="1" i="0" dirty="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+mn-cs"/>
              </a:rPr>
              <a:t/>
            </a:r>
            <a:br>
              <a:rPr lang="en-US" sz="2400" b="1" i="0" dirty="0">
                <a:solidFill>
                  <a:srgbClr val="CC3300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sz="3200" dirty="0">
                <a:solidFill>
                  <a:srgbClr val="00B050"/>
                </a:solidFill>
                <a:latin typeface="Times New Roman" panose="02020603050405020304" pitchFamily="18" charset="0"/>
              </a:rPr>
              <a:t>The main property of a neural network is an ability to learn from its environment, and to improve its performance through learning</a:t>
            </a:r>
            <a:r>
              <a:rPr lang="en-GB" sz="3200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GB" sz="3200" dirty="0" smtClean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lvl="0" indent="0">
              <a:buClr>
                <a:srgbClr val="FAFD00"/>
              </a:buClr>
              <a:buSzPct val="75000"/>
              <a:buNone/>
              <a:defRPr/>
            </a:pPr>
            <a:r>
              <a:rPr lang="en-GB" sz="3200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So </a:t>
            </a:r>
            <a:r>
              <a:rPr lang="en-GB" sz="3200" dirty="0">
                <a:solidFill>
                  <a:srgbClr val="00B050"/>
                </a:solidFill>
                <a:latin typeface="Times New Roman" panose="02020603050405020304" pitchFamily="18" charset="0"/>
              </a:rPr>
              <a:t>far we have considered </a:t>
            </a:r>
            <a:r>
              <a:rPr lang="en-GB" sz="3200" b="1" dirty="0">
                <a:solidFill>
                  <a:srgbClr val="FAFD00"/>
                </a:solidFill>
                <a:latin typeface="Times New Roman" panose="02020603050405020304" pitchFamily="18" charset="0"/>
              </a:rPr>
              <a:t>supervised</a:t>
            </a:r>
            <a:r>
              <a:rPr lang="en-GB" sz="3200" b="1" dirty="0">
                <a:solidFill>
                  <a:srgbClr val="F57B49"/>
                </a:solidFill>
                <a:latin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</a:rPr>
              <a:t>or</a:t>
            </a:r>
            <a:r>
              <a:rPr lang="en-GB" sz="3200" b="1" dirty="0">
                <a:solidFill>
                  <a:srgbClr val="F57B49"/>
                </a:solidFill>
                <a:latin typeface="Times New Roman" panose="02020603050405020304" pitchFamily="18" charset="0"/>
              </a:rPr>
              <a:t> </a:t>
            </a:r>
            <a:r>
              <a:rPr lang="en-GB" sz="3200" b="1" dirty="0">
                <a:solidFill>
                  <a:srgbClr val="FAFD00"/>
                </a:solidFill>
                <a:latin typeface="Times New Roman" panose="02020603050405020304" pitchFamily="18" charset="0"/>
              </a:rPr>
              <a:t>active learning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00B050"/>
                </a:solidFill>
                <a:latin typeface="Times New Roman" panose="02020603050405020304" pitchFamily="18" charset="0"/>
              </a:rPr>
              <a:t>learning with an external “teacher” or a supervisor who presents a training set to the network.  But another type of learning also exists: </a:t>
            </a:r>
            <a:r>
              <a:rPr lang="en-GB" sz="3200" b="1" dirty="0">
                <a:solidFill>
                  <a:srgbClr val="FAFD00"/>
                </a:solidFill>
                <a:latin typeface="Times New Roman" panose="02020603050405020304" pitchFamily="18" charset="0"/>
              </a:rPr>
              <a:t>unsupervised learning</a:t>
            </a:r>
            <a:r>
              <a:rPr lang="en-GB" sz="3200" dirty="0">
                <a:solidFill>
                  <a:srgbClr val="FFFFFF"/>
                </a:solidFill>
                <a:latin typeface="Times New Roman" panose="02020603050405020304" pitchFamily="18" charset="0"/>
              </a:rPr>
              <a:t>.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GB" sz="320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15018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b="1" u="sng" kern="1200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Kohonen</a:t>
            </a:r>
            <a:r>
              <a:rPr lang="en-US" sz="2400" b="1" u="sng" kern="120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 SOM (Self Organizing Maps)- Version 01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800">
                <a:ea typeface="굴림" panose="020B0600000101010101" pitchFamily="34" charset="-127"/>
              </a:rPr>
              <a:t>Algorithm:</a:t>
            </a: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  <a:p>
            <a:pPr lvl="1" eaLnBrk="1" hangingPunct="1"/>
            <a:r>
              <a:rPr lang="en-US" altLang="ko-KR" sz="2400">
                <a:ea typeface="굴림" panose="020B0600000101010101" pitchFamily="34" charset="-127"/>
              </a:rPr>
              <a:t>Radius and learning rates may be decreased after each epoch.</a:t>
            </a:r>
          </a:p>
          <a:p>
            <a:pPr lvl="1" eaLnBrk="1" hangingPunct="1"/>
            <a:r>
              <a:rPr lang="en-US" altLang="ko-KR" sz="2400">
                <a:ea typeface="굴림" panose="020B0600000101010101" pitchFamily="34" charset="-127"/>
              </a:rPr>
              <a:t>Learning rate decrease may be either linear or geometric.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4" y="2343150"/>
            <a:ext cx="69246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01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300">
                <a:solidFill>
                  <a:srgbClr val="00B0F0"/>
                </a:solidFill>
              </a:rPr>
              <a:t>Classification : Digit Recognition System</a:t>
            </a:r>
          </a:p>
        </p:txBody>
      </p:sp>
      <p:pic>
        <p:nvPicPr>
          <p:cNvPr id="2140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725" y="2266950"/>
            <a:ext cx="8972550" cy="3530600"/>
          </a:xfrm>
        </p:spPr>
      </p:pic>
    </p:spTree>
    <p:extLst>
      <p:ext uri="{BB962C8B-B14F-4D97-AF65-F5344CB8AC3E}">
        <p14:creationId xmlns:p14="http://schemas.microsoft.com/office/powerpoint/2010/main" val="21104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801938" y="998538"/>
            <a:ext cx="6515100" cy="857250"/>
          </a:xfrm>
        </p:spPr>
        <p:txBody>
          <a:bodyPr/>
          <a:lstStyle/>
          <a:p>
            <a:pPr eaLnBrk="1" hangingPunct="1"/>
            <a:r>
              <a:rPr lang="en-US" altLang="en-US" sz="2100"/>
              <a:t>A classic example of a task that requires machine learning: It is very hard to say what makes a 2</a:t>
            </a:r>
            <a:r>
              <a:rPr lang="en-US" altLang="en-US" sz="2400"/>
              <a:t>        </a:t>
            </a:r>
            <a:endParaRPr lang="en-US" altLang="en-US" sz="2400">
              <a:solidFill>
                <a:srgbClr val="009900"/>
              </a:solidFill>
            </a:endParaRPr>
          </a:p>
        </p:txBody>
      </p:sp>
      <p:pic>
        <p:nvPicPr>
          <p:cNvPr id="215043" name="Picture 3" descr="close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9" y="1808164"/>
            <a:ext cx="54768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3260726" y="2781301"/>
            <a:ext cx="3914775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5" name="Rectangle 6"/>
          <p:cNvSpPr>
            <a:spLocks noChangeArrowheads="1"/>
          </p:cNvSpPr>
          <p:nvPr/>
        </p:nvSpPr>
        <p:spPr bwMode="auto">
          <a:xfrm>
            <a:off x="7715250" y="2781301"/>
            <a:ext cx="541338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6" name="Rectangle 7"/>
          <p:cNvSpPr>
            <a:spLocks noChangeArrowheads="1"/>
          </p:cNvSpPr>
          <p:nvPr/>
        </p:nvSpPr>
        <p:spPr bwMode="auto">
          <a:xfrm>
            <a:off x="4422776" y="4429126"/>
            <a:ext cx="1025525" cy="62071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047" name="Rectangle 8"/>
          <p:cNvSpPr>
            <a:spLocks noChangeArrowheads="1"/>
          </p:cNvSpPr>
          <p:nvPr/>
        </p:nvSpPr>
        <p:spPr bwMode="auto">
          <a:xfrm>
            <a:off x="3287713" y="3617913"/>
            <a:ext cx="539750" cy="62071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1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Pre-processor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620983"/>
            <a:ext cx="10363200" cy="50512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22021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Structure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385455"/>
            <a:ext cx="10363200" cy="5153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96864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585912"/>
            <a:ext cx="10363200" cy="5133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18420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462087"/>
            <a:ext cx="10363200" cy="5381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00121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447800"/>
            <a:ext cx="10363200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4236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385456"/>
            <a:ext cx="10363200" cy="50820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0641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04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C21B0-3BD9-431F-B024-20262EF4CE2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7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Clr>
                <a:srgbClr val="FAFD00"/>
              </a:buClr>
              <a:buSzPct val="75000"/>
              <a:buFont typeface="Monotype Sorts" pitchFamily="2" charset="2"/>
              <a:buChar char="n"/>
              <a:defRPr/>
            </a:pP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In contrast to supervised learning, unsupervised </a:t>
            </a:r>
            <a:r>
              <a:rPr lang="en-GB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or </a:t>
            </a:r>
            <a:r>
              <a:rPr lang="en-GB" sz="3000" b="1" dirty="0">
                <a:solidFill>
                  <a:srgbClr val="FAFD00"/>
                </a:solidFill>
                <a:latin typeface="Times New Roman" panose="02020603050405020304" pitchFamily="18" charset="0"/>
              </a:rPr>
              <a:t>self-organised learning</a:t>
            </a:r>
            <a:r>
              <a:rPr lang="en-GB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does not require an external teacher.  During the training session, the neural network receives a number of different input patterns, discovers significant features in these patterns and learns how to classify input data into appropriate categories.  Unsupervised learning tends to follow the neuro-biological organisation of the brain</a:t>
            </a:r>
            <a:r>
              <a:rPr lang="en-GB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.</a:t>
            </a:r>
          </a:p>
          <a:p>
            <a:pPr marL="0" lvl="0" indent="0" algn="just">
              <a:buClr>
                <a:srgbClr val="FAFD00"/>
              </a:buClr>
              <a:buSzPct val="75000"/>
              <a:buFont typeface="Monotype Sorts" pitchFamily="2" charset="2"/>
              <a:buChar char="n"/>
              <a:defRPr/>
            </a:pP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Unsupervised learning algorithms aim to learn rapidly and can be used in real-time.</a:t>
            </a:r>
            <a:endParaRPr lang="en-US" sz="300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21108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2362200" y="685800"/>
            <a:ext cx="7315200" cy="5791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65000"/>
              <a:buFont typeface="Monotype Sorts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99331" name="Object 4"/>
          <p:cNvGraphicFramePr>
            <a:graphicFrameLocks noChangeAspect="1"/>
          </p:cNvGraphicFramePr>
          <p:nvPr/>
        </p:nvGraphicFramePr>
        <p:xfrm>
          <a:off x="2438400" y="762000"/>
          <a:ext cx="7162800" cy="564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icture" r:id="rId3" imgW="4681728" imgH="3686556" progId="Word.Picture.8">
                  <p:embed/>
                </p:oleObj>
              </mc:Choice>
              <mc:Fallback>
                <p:oleObj name="Picture" r:id="rId3" imgW="4681728" imgH="3686556" progId="Word.Picture.8">
                  <p:embed/>
                  <p:pic>
                    <p:nvPicPr>
                      <p:cNvPr id="9933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62000"/>
                        <a:ext cx="7162800" cy="564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828800" y="0"/>
            <a:ext cx="853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Initial random weights</a:t>
            </a: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2362200" y="685800"/>
            <a:ext cx="7315200" cy="5791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65000"/>
              <a:buFont typeface="Monotype Sorts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828800" y="0"/>
            <a:ext cx="853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Network after 100 iterations</a:t>
            </a: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100356" name="Object 5"/>
          <p:cNvGraphicFramePr>
            <a:graphicFrameLocks noChangeAspect="1"/>
          </p:cNvGraphicFramePr>
          <p:nvPr/>
        </p:nvGraphicFramePr>
        <p:xfrm>
          <a:off x="2362200" y="762000"/>
          <a:ext cx="7162800" cy="564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Picture" r:id="rId3" imgW="4681728" imgH="3686556" progId="Word.Picture.8">
                  <p:embed/>
                </p:oleObj>
              </mc:Choice>
              <mc:Fallback>
                <p:oleObj name="Picture" r:id="rId3" imgW="4681728" imgH="3686556" progId="Word.Picture.8">
                  <p:embed/>
                  <p:pic>
                    <p:nvPicPr>
                      <p:cNvPr id="10035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762000"/>
                        <a:ext cx="7162800" cy="564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02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2362200" y="685800"/>
            <a:ext cx="7315200" cy="5791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65000"/>
              <a:buFont typeface="Monotype Sorts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1828800" y="0"/>
            <a:ext cx="853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Network after 1000 iterations</a:t>
            </a: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101380" name="Object 5"/>
          <p:cNvGraphicFramePr>
            <a:graphicFrameLocks noChangeAspect="1"/>
          </p:cNvGraphicFramePr>
          <p:nvPr/>
        </p:nvGraphicFramePr>
        <p:xfrm>
          <a:off x="2438400" y="762000"/>
          <a:ext cx="7162800" cy="564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Picture" r:id="rId3" imgW="4681728" imgH="3686556" progId="Word.Picture.8">
                  <p:embed/>
                </p:oleObj>
              </mc:Choice>
              <mc:Fallback>
                <p:oleObj name="Picture" r:id="rId3" imgW="4681728" imgH="3686556" progId="Word.Picture.8">
                  <p:embed/>
                  <p:pic>
                    <p:nvPicPr>
                      <p:cNvPr id="10138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62000"/>
                        <a:ext cx="7162800" cy="564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66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Compititive</a:t>
            </a:r>
            <a:r>
              <a:rPr lang="en-US" dirty="0" smtClean="0"/>
              <a:t> Learning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524000"/>
            <a:ext cx="10363200" cy="37130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85443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Models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524000"/>
            <a:ext cx="10363199" cy="5038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72529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Neural Networks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524000"/>
            <a:ext cx="10363200" cy="4514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51096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Clr>
                <a:srgbClr val="FAFD00"/>
              </a:buClr>
              <a:buSzPct val="75000"/>
              <a:buFont typeface="Monotype Sorts" pitchFamily="2" charset="2"/>
              <a:buChar char="n"/>
              <a:defRPr/>
            </a:pP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The </a:t>
            </a:r>
            <a:r>
              <a:rPr lang="en-GB" sz="3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Kohonen</a:t>
            </a: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 model provides a topological mapping.  It places a fixed number of input patterns from the input layer into a higher-dimensional output or </a:t>
            </a:r>
            <a:r>
              <a:rPr lang="en-GB" sz="3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Kohonen</a:t>
            </a: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 layer. </a:t>
            </a:r>
            <a:endParaRPr lang="en-GB" sz="3000" dirty="0" smtClean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lvl="0" indent="0" algn="just">
              <a:buClr>
                <a:srgbClr val="FAFD00"/>
              </a:buClr>
              <a:buSzPct val="75000"/>
              <a:buNone/>
              <a:defRPr/>
            </a:pPr>
            <a:endParaRPr lang="en-GB" sz="300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lvl="0" indent="0" algn="just">
              <a:buClr>
                <a:srgbClr val="FAFD00"/>
              </a:buClr>
              <a:buSzPct val="75000"/>
              <a:buFont typeface="Monotype Sorts" pitchFamily="2" charset="2"/>
              <a:buChar char="n"/>
              <a:defRPr/>
            </a:pP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Training in the </a:t>
            </a:r>
            <a:r>
              <a:rPr lang="en-GB" sz="3000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Kohonen</a:t>
            </a:r>
            <a:r>
              <a:rPr lang="en-GB" sz="3000" dirty="0">
                <a:solidFill>
                  <a:srgbClr val="00B050"/>
                </a:solidFill>
                <a:latin typeface="Times New Roman" panose="02020603050405020304" pitchFamily="18" charset="0"/>
              </a:rPr>
              <a:t> network begins with the winner’s neighbourhood of a fairly large size.  Then, as training proceeds, the neighbourhood size gradually decreases.</a:t>
            </a:r>
            <a:endParaRPr lang="en-US" sz="300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2A20F-D537-4E6F-B114-7BCA118866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06444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5448300" y="5805488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3771900" y="1843088"/>
            <a:ext cx="4648200" cy="1371600"/>
          </a:xfrm>
          <a:prstGeom prst="parallelogram">
            <a:avLst>
              <a:gd name="adj" fmla="val 84722"/>
            </a:avLst>
          </a:prstGeom>
          <a:noFill/>
          <a:ln w="28575">
            <a:solidFill>
              <a:srgbClr val="008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88" name="Oval 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000500" y="4129088"/>
            <a:ext cx="228600" cy="2286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89" name="Oval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134100" y="2757488"/>
            <a:ext cx="228600" cy="228600"/>
          </a:xfrm>
          <a:prstGeom prst="ellipse">
            <a:avLst/>
          </a:prstGeom>
          <a:gradFill rotWithShape="0">
            <a:gsLst>
              <a:gs pos="0">
                <a:srgbClr val="FFFF99"/>
              </a:gs>
              <a:gs pos="100000">
                <a:srgbClr val="AAAA66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0" name="Oval 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762500" y="4129088"/>
            <a:ext cx="228600" cy="2286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1" name="Oval 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448300" y="4129088"/>
            <a:ext cx="228600" cy="2286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2" name="Oval 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134100" y="4129088"/>
            <a:ext cx="228600" cy="2286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3" name="Oval 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819900" y="4129088"/>
            <a:ext cx="228600" cy="2286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667500" y="3443288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Winning neuron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 flipV="1">
            <a:off x="6515100" y="2986088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238500" y="268128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  <a:r>
              <a:rPr kumimoji="0" 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endParaRPr kumimoji="0" lang="en-US" sz="2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V="1">
            <a:off x="4076700" y="2986088"/>
            <a:ext cx="381000" cy="1143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 flipV="1">
            <a:off x="4457700" y="2986088"/>
            <a:ext cx="381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 flipH="1" flipV="1">
            <a:off x="4457700" y="2986088"/>
            <a:ext cx="1066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 flipH="1" flipV="1">
            <a:off x="4457700" y="2986088"/>
            <a:ext cx="1752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 flipV="1">
            <a:off x="4457700" y="2986088"/>
            <a:ext cx="2438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3771900" y="29860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3314700" y="22240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neuron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4000500" y="245268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3771900" y="4510088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V="1">
            <a:off x="3771900" y="42814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V="1">
            <a:off x="7277100" y="42052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 flipV="1">
            <a:off x="3314700" y="458628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2247900" y="4967288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Input vector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4686300" y="5043489"/>
            <a:ext cx="3657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=[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,…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]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 R</a:t>
            </a:r>
            <a:r>
              <a:rPr kumimoji="0" lang="en-US" sz="2400" b="1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w</a:t>
            </a:r>
            <a:r>
              <a:rPr kumimoji="0" 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  <a:r>
              <a:rPr kumimoji="0" 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  <a:r>
              <a:rPr kumimoji="0" 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,…,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</a:t>
            </a:r>
            <a:r>
              <a:rPr kumimoji="0" lang="en-US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]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 R</a:t>
            </a:r>
            <a:r>
              <a:rPr kumimoji="0" lang="en-US" sz="2400" b="1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n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 flipH="1">
            <a:off x="7734300" y="26812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4" name="Text Box 28"/>
          <p:cNvSpPr txBox="1">
            <a:spLocks noChangeArrowheads="1"/>
          </p:cNvSpPr>
          <p:nvPr/>
        </p:nvSpPr>
        <p:spPr bwMode="auto">
          <a:xfrm>
            <a:off x="8267700" y="2452689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Kohonen layer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5" name="Oval 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067300" y="1995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6" name="Oval 3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686300" y="2376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7" name="Oval 3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81500" y="2757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8" name="Oval 3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829300" y="1995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89" name="Oval 3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524500" y="2376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0" name="Oval 3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219700" y="2757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1" name="Oval 3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819900" y="1995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2" name="Oval 36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515100" y="2376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3" name="Oval 3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353300" y="2376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4" name="Oval 3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972300" y="2757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5" name="Oval 3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658100" y="1995488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6296" name="Text Box 40"/>
          <p:cNvSpPr txBox="1">
            <a:spLocks noChangeArrowheads="1"/>
          </p:cNvSpPr>
          <p:nvPr/>
        </p:nvSpPr>
        <p:spPr bwMode="auto">
          <a:xfrm>
            <a:off x="2667000" y="3810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KOHONEN SELF ORGANIZING MAPS</a:t>
            </a:r>
          </a:p>
        </p:txBody>
      </p:sp>
      <p:sp>
        <p:nvSpPr>
          <p:cNvPr id="16425" name="Text Box 41"/>
          <p:cNvSpPr txBox="1">
            <a:spLocks noChangeArrowheads="1"/>
          </p:cNvSpPr>
          <p:nvPr/>
        </p:nvSpPr>
        <p:spPr bwMode="auto">
          <a:xfrm>
            <a:off x="2057400" y="11430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513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b="1" u="sng" kern="1200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Kohonen</a:t>
            </a:r>
            <a:r>
              <a:rPr lang="en-US" sz="2400" b="1" u="sng" kern="120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 SOM (Self Organizing Maps)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800">
                <a:ea typeface="굴림" panose="020B0600000101010101" pitchFamily="34" charset="-127"/>
              </a:rPr>
              <a:t>Structure of Neighborhoods</a:t>
            </a: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08239"/>
            <a:ext cx="5943600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790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b="1" u="sng" kern="1200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Kohonen</a:t>
            </a:r>
            <a:r>
              <a:rPr lang="en-US" sz="2400" b="1" u="sng" kern="120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n-ea"/>
                <a:cs typeface="+mn-cs"/>
              </a:rPr>
              <a:t> SOM (Self Organizing Maps)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2484438" y="1295401"/>
            <a:ext cx="7772400" cy="5108575"/>
          </a:xfrm>
        </p:spPr>
        <p:txBody>
          <a:bodyPr/>
          <a:lstStyle/>
          <a:p>
            <a:pPr lvl="1" eaLnBrk="1" hangingPunct="1"/>
            <a:r>
              <a:rPr lang="en-US" altLang="ko-KR" sz="2400">
                <a:ea typeface="굴림" panose="020B0600000101010101" pitchFamily="34" charset="-127"/>
              </a:rPr>
              <a:t>Neighborhoods do not wrap around from one side of the grid to other side which means missing units are simply ignored.</a:t>
            </a:r>
          </a:p>
          <a:p>
            <a:pPr eaLnBrk="1" hangingPunct="1"/>
            <a:r>
              <a:rPr lang="en-US" altLang="ko-KR" sz="2800">
                <a:ea typeface="굴림" panose="020B0600000101010101" pitchFamily="34" charset="-127"/>
              </a:rPr>
              <a:t>Algorithm:</a:t>
            </a: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  <a:p>
            <a:pPr eaLnBrk="1" hangingPunct="1"/>
            <a:endParaRPr lang="en-US" altLang="ko-KR" sz="2800">
              <a:ea typeface="굴림" panose="020B0600000101010101" pitchFamily="34" charset="-127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8001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9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FF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 Presentation">
  <a:themeElements>
    <a:clrScheme name="Blank Presentatio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Blank Presentation">
      <a:majorFont>
        <a:latin typeface="Arial Black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Radiantcurve_PRT">
  <a:themeElements>
    <a:clrScheme name="">
      <a:dk1>
        <a:srgbClr val="000000"/>
      </a:dk1>
      <a:lt1>
        <a:srgbClr val="C0C0C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Radiantcurve_P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Radiantcurve_PR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ntcurve_PR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Radiantcurve_PRT">
  <a:themeElements>
    <a:clrScheme name="">
      <a:dk1>
        <a:srgbClr val="000000"/>
      </a:dk1>
      <a:lt1>
        <a:srgbClr val="C0C0C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Radiantcurve_P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Radiantcurve_PR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ntcurve_PR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ntcurve_PR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bludiags">
  <a:themeElements>
    <a:clrScheme name="">
      <a:dk1>
        <a:srgbClr val="081D58"/>
      </a:dk1>
      <a:lt1>
        <a:srgbClr val="FFFFFF"/>
      </a:lt1>
      <a:dk2>
        <a:srgbClr val="3365FB"/>
      </a:dk2>
      <a:lt2>
        <a:srgbClr val="FAFD00"/>
      </a:lt2>
      <a:accent1>
        <a:srgbClr val="F57B49"/>
      </a:accent1>
      <a:accent2>
        <a:srgbClr val="F95AB7"/>
      </a:accent2>
      <a:accent3>
        <a:srgbClr val="ADB8FD"/>
      </a:accent3>
      <a:accent4>
        <a:srgbClr val="DADADA"/>
      </a:accent4>
      <a:accent5>
        <a:srgbClr val="F9BFB1"/>
      </a:accent5>
      <a:accent6>
        <a:srgbClr val="E251A6"/>
      </a:accent6>
      <a:hlink>
        <a:srgbClr val="FC0128"/>
      </a:hlink>
      <a:folHlink>
        <a:srgbClr val="618FFD"/>
      </a:folHlink>
    </a:clrScheme>
    <a:fontScheme name="bludiags.pp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udiags.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.pp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diags.pp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.pp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.pp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.pp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diags.pp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372</Words>
  <Application>Microsoft Office PowerPoint</Application>
  <PresentationFormat>Widescreen</PresentationFormat>
  <Paragraphs>57</Paragraphs>
  <Slides>22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4" baseType="lpstr">
      <vt:lpstr>Arial</vt:lpstr>
      <vt:lpstr>Arial Black</vt:lpstr>
      <vt:lpstr>Book Antiqua</vt:lpstr>
      <vt:lpstr>Bradley Hand ITC TT-Bold</vt:lpstr>
      <vt:lpstr>Calibri</vt:lpstr>
      <vt:lpstr>Century Gothic</vt:lpstr>
      <vt:lpstr>Comic Sans MS</vt:lpstr>
      <vt:lpstr>Garamond</vt:lpstr>
      <vt:lpstr>굴림</vt:lpstr>
      <vt:lpstr>Monotype Sorts</vt:lpstr>
      <vt:lpstr>Rage Italic</vt:lpstr>
      <vt:lpstr>Symbol</vt:lpstr>
      <vt:lpstr>Times New Roman</vt:lpstr>
      <vt:lpstr>Wingdings</vt:lpstr>
      <vt:lpstr>Sketchbook</vt:lpstr>
      <vt:lpstr>3_Default Design</vt:lpstr>
      <vt:lpstr>1_Blank Presentation</vt:lpstr>
      <vt:lpstr>2_Radiantcurve_PRT</vt:lpstr>
      <vt:lpstr>3_Radiantcurve_PRT</vt:lpstr>
      <vt:lpstr>1_Organic</vt:lpstr>
      <vt:lpstr>bludiags</vt:lpstr>
      <vt:lpstr>Picture</vt:lpstr>
      <vt:lpstr>KOHONEN SELF ORGANIZING MAPS  </vt:lpstr>
      <vt:lpstr>SOM</vt:lpstr>
      <vt:lpstr>Compititive Learning</vt:lpstr>
      <vt:lpstr>Neural Network Models</vt:lpstr>
      <vt:lpstr>Classification of Neural Networks</vt:lpstr>
      <vt:lpstr>SOM</vt:lpstr>
      <vt:lpstr>PowerPoint Presentation</vt:lpstr>
      <vt:lpstr>Kohonen SOM (Self Organizing Maps)</vt:lpstr>
      <vt:lpstr>Kohonen SOM (Self Organizing Maps)</vt:lpstr>
      <vt:lpstr>Kohonen SOM (Self Organizing Maps)- Version 01</vt:lpstr>
      <vt:lpstr>Classification : Digit Recognition System</vt:lpstr>
      <vt:lpstr>A classic example of a task that requires machine learning: It is very hard to say what makes a 2        </vt:lpstr>
      <vt:lpstr>Pre-processor</vt:lpstr>
      <vt:lpstr>Basic Structure</vt:lpstr>
      <vt:lpstr>PowerPoint Presentation</vt:lpstr>
      <vt:lpstr>PowerPoint Presentation</vt:lpstr>
      <vt:lpstr>PowerPoint Presentation</vt:lpstr>
      <vt:lpstr>PowerPoint Presentation</vt:lpstr>
      <vt:lpstr>Case Study 04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Definitions</dc:title>
  <dc:creator>MAHE</dc:creator>
  <cp:lastModifiedBy>MAHE-MIT-00</cp:lastModifiedBy>
  <cp:revision>36</cp:revision>
  <dcterms:created xsi:type="dcterms:W3CDTF">2019-11-29T03:59:00Z</dcterms:created>
  <dcterms:modified xsi:type="dcterms:W3CDTF">2020-04-04T06:49:11Z</dcterms:modified>
</cp:coreProperties>
</file>